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43"/>
  </p:notesMasterIdLst>
  <p:handoutMasterIdLst>
    <p:handoutMasterId r:id="rId44"/>
  </p:handoutMasterIdLst>
  <p:sldIdLst>
    <p:sldId id="256" r:id="rId2"/>
    <p:sldId id="263" r:id="rId3"/>
    <p:sldId id="300" r:id="rId4"/>
    <p:sldId id="273" r:id="rId5"/>
    <p:sldId id="269" r:id="rId6"/>
    <p:sldId id="299" r:id="rId7"/>
    <p:sldId id="301" r:id="rId8"/>
    <p:sldId id="290" r:id="rId9"/>
    <p:sldId id="294" r:id="rId10"/>
    <p:sldId id="307" r:id="rId11"/>
    <p:sldId id="291" r:id="rId12"/>
    <p:sldId id="292" r:id="rId13"/>
    <p:sldId id="295" r:id="rId14"/>
    <p:sldId id="306" r:id="rId15"/>
    <p:sldId id="296" r:id="rId16"/>
    <p:sldId id="308" r:id="rId17"/>
    <p:sldId id="297" r:id="rId18"/>
    <p:sldId id="302" r:id="rId19"/>
    <p:sldId id="309" r:id="rId20"/>
    <p:sldId id="315" r:id="rId21"/>
    <p:sldId id="313" r:id="rId22"/>
    <p:sldId id="314" r:id="rId23"/>
    <p:sldId id="312" r:id="rId24"/>
    <p:sldId id="316" r:id="rId25"/>
    <p:sldId id="317" r:id="rId26"/>
    <p:sldId id="303" r:id="rId27"/>
    <p:sldId id="318" r:id="rId28"/>
    <p:sldId id="319" r:id="rId29"/>
    <p:sldId id="285" r:id="rId30"/>
    <p:sldId id="320" r:id="rId31"/>
    <p:sldId id="321" r:id="rId32"/>
    <p:sldId id="322" r:id="rId33"/>
    <p:sldId id="323" r:id="rId34"/>
    <p:sldId id="324" r:id="rId35"/>
    <p:sldId id="325" r:id="rId36"/>
    <p:sldId id="326" r:id="rId37"/>
    <p:sldId id="327" r:id="rId38"/>
    <p:sldId id="304" r:id="rId39"/>
    <p:sldId id="288" r:id="rId40"/>
    <p:sldId id="305" r:id="rId41"/>
    <p:sldId id="328" r:id="rId42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0C25A38E-70BB-420B-AC64-3BC87D501132}">
          <p14:sldIdLst>
            <p14:sldId id="256"/>
            <p14:sldId id="263"/>
            <p14:sldId id="300"/>
            <p14:sldId id="273"/>
            <p14:sldId id="269"/>
            <p14:sldId id="299"/>
            <p14:sldId id="301"/>
            <p14:sldId id="290"/>
            <p14:sldId id="294"/>
            <p14:sldId id="307"/>
            <p14:sldId id="291"/>
            <p14:sldId id="292"/>
            <p14:sldId id="295"/>
            <p14:sldId id="306"/>
            <p14:sldId id="296"/>
            <p14:sldId id="308"/>
            <p14:sldId id="297"/>
            <p14:sldId id="302"/>
            <p14:sldId id="309"/>
            <p14:sldId id="315"/>
            <p14:sldId id="313"/>
            <p14:sldId id="314"/>
            <p14:sldId id="312"/>
            <p14:sldId id="316"/>
            <p14:sldId id="317"/>
            <p14:sldId id="303"/>
            <p14:sldId id="318"/>
            <p14:sldId id="319"/>
            <p14:sldId id="285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04"/>
            <p14:sldId id="288"/>
            <p14:sldId id="305"/>
            <p14:sldId id="32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2" autoAdjust="0"/>
    <p:restoredTop sz="94648" autoAdjust="0"/>
  </p:normalViewPr>
  <p:slideViewPr>
    <p:cSldViewPr snapToGrid="0">
      <p:cViewPr varScale="1">
        <p:scale>
          <a:sx n="111" d="100"/>
          <a:sy n="111" d="100"/>
        </p:scale>
        <p:origin x="792" y="8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397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62B80FE-187A-4085-BD71-F0873FF7BD68}" type="datetime1">
              <a:rPr lang="es-ES" smtClean="0"/>
              <a:t>24/06/2024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jpeg>
</file>

<file path=ppt/media/image21.jp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eg>
</file>

<file path=ppt/media/image34.png>
</file>

<file path=ppt/media/image35.jpeg>
</file>

<file path=ppt/media/image36.jpeg>
</file>

<file path=ppt/media/image37.png>
</file>

<file path=ppt/media/image38.png>
</file>

<file path=ppt/media/image39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D59A2BD-4571-4110-BB3E-5D004DE434FA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Explicar que el resultado del control en Paparazzi no se mostro aun porque no era suficientemente bueno. Aquí el video, pasaremos al firmware de </a:t>
            </a:r>
            <a:r>
              <a:rPr lang="es-ES" dirty="0" err="1"/>
              <a:t>Bitcraze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es-ES" noProof="0" smtClean="0"/>
              <a:t>33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091258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Mencionar que podemos ver que el control y por tanto formaciones en el firmware de </a:t>
            </a:r>
            <a:r>
              <a:rPr lang="es-ES" dirty="0" err="1"/>
              <a:t>Bitcraze</a:t>
            </a:r>
            <a:r>
              <a:rPr lang="es-ES" dirty="0"/>
              <a:t> era mucho mejor, pero se ha añadido una última simulación para comprobar si los resultados eran buenos.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es-ES" noProof="0" smtClean="0"/>
              <a:t>34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300365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Por último se ha hecho esta simulación / animación que verifica que de verdad funciona, dando la siguiente diapositiva como resultado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es-ES" noProof="0" smtClean="0"/>
              <a:t>35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66851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Resultados gráficos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es-ES" noProof="0" smtClean="0"/>
              <a:t>36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423261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Resultados gráficos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es-ES" noProof="0" smtClean="0"/>
              <a:t>37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755983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5BD3A70-0E51-4CA4-A67F-4EF77FF664AE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B7369C-A929-449C-B0A3-C146AC18C21E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7AA86F2-3A5A-4D02-8B9B-C87D18545440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B16895-E4E2-4EFC-B445-25EF0A277568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BFC61B9-2E64-4803-87CB-E7B05665B08E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882010-2C1C-459A-8A04-815589D1CFB5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B43CEF-BC45-40EA-A263-5419DBC74ABA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12ACE9-0F9D-4957-A03A-28C094ECFB09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Rectángu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9195E4-F24C-48E7-AAA7-1CA9C0BD8BF2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14D6C77-251E-49CF-A3A4-53575B637844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145579-8996-47DC-B502-F57BA5EE0C3F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7898D00D-BFF0-4905-B83F-0A28806F5CB7}" type="datetime1">
              <a:rPr lang="es-ES" noProof="0" smtClean="0"/>
              <a:t>24/06/2024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FORPigGr-Q?feature=oembe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J5HgxetpWuw?feature=oembed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duwg_wKjzXA?feature=oembed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YG24dq8Kez4?feature=oembed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Oc2VcFHp7ms?feature=oembed" TargetMode="External"/><Relationship Id="rId4" Type="http://schemas.openxmlformats.org/officeDocument/2006/relationships/image" Target="../media/image35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2lfZAnbR1Ro?feature=oembed" TargetMode="External"/><Relationship Id="rId4" Type="http://schemas.openxmlformats.org/officeDocument/2006/relationships/image" Target="../media/image36.jpe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ángulo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ES"/>
            </a:p>
          </p:txBody>
        </p:sp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ES"/>
            </a:p>
          </p:txBody>
        </p:sp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ES"/>
            </a:p>
          </p:txBody>
        </p:sp>
      </p:grpSp>
      <p:sp>
        <p:nvSpPr>
          <p:cNvPr id="22" name="Rectángulo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6534" y="4431624"/>
            <a:ext cx="11262865" cy="1389006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es-ES" sz="4900" cap="none" dirty="0">
                <a:solidFill>
                  <a:schemeClr val="bg1"/>
                </a:solidFill>
              </a:rPr>
              <a:t>Control y coordinación de drones </a:t>
            </a:r>
            <a:r>
              <a:rPr lang="es-ES" sz="4900" cap="none" dirty="0" err="1">
                <a:solidFill>
                  <a:schemeClr val="bg1"/>
                </a:solidFill>
              </a:rPr>
              <a:t>Crazyflie</a:t>
            </a:r>
            <a:endParaRPr lang="es-ES" sz="4900" cap="none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6535" y="5827746"/>
            <a:ext cx="5649466" cy="562817"/>
          </a:xfrm>
        </p:spPr>
        <p:txBody>
          <a:bodyPr rtlCol="0">
            <a:normAutofit/>
          </a:bodyPr>
          <a:lstStyle/>
          <a:p>
            <a:pPr algn="ctr" rtl="0"/>
            <a:r>
              <a:rPr lang="es-ES" b="1" cap="small" dirty="0">
                <a:solidFill>
                  <a:schemeClr val="bg1"/>
                </a:solidFill>
              </a:rPr>
              <a:t>Alumno: </a:t>
            </a:r>
            <a:r>
              <a:rPr lang="es-ES" cap="small" dirty="0">
                <a:solidFill>
                  <a:schemeClr val="bg1"/>
                </a:solidFill>
              </a:rPr>
              <a:t>Ángel Hurtado Flores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E91F98-0078-3F0A-B4BF-80E8A7EB0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>
                <a:solidFill>
                  <a:schemeClr val="bg1"/>
                </a:solidFill>
              </a:rPr>
              <a:pPr rtl="0"/>
              <a:t>1</a:t>
            </a:fld>
            <a:endParaRPr lang="es-ES" noProof="0" dirty="0">
              <a:solidFill>
                <a:schemeClr val="bg1"/>
              </a:solidFill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8C435683-1D6D-3E06-10BC-82E995772306}"/>
              </a:ext>
            </a:extLst>
          </p:cNvPr>
          <p:cNvSpPr txBox="1">
            <a:spLocks/>
          </p:cNvSpPr>
          <p:nvPr/>
        </p:nvSpPr>
        <p:spPr>
          <a:xfrm>
            <a:off x="6096000" y="5824189"/>
            <a:ext cx="5649466" cy="562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b="1" cap="small" dirty="0">
                <a:solidFill>
                  <a:schemeClr val="bg1"/>
                </a:solidFill>
              </a:rPr>
              <a:t>Tutor: </a:t>
            </a:r>
            <a:r>
              <a:rPr lang="es-ES" cap="small" dirty="0">
                <a:solidFill>
                  <a:schemeClr val="bg1"/>
                </a:solidFill>
              </a:rPr>
              <a:t>Héctor García de Marina Peinado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89A1FE3F-8FB9-C13E-F3FF-40CD33214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751" y="622155"/>
            <a:ext cx="3784428" cy="3784428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0902D958-62D0-FAB1-C248-3AB06BB2EF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412" y="1032809"/>
            <a:ext cx="3085563" cy="2963120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7081E7CF-A392-D2C8-C0B0-E8E5676833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3037" y="685766"/>
            <a:ext cx="3041539" cy="372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DF430-CFFB-590F-27E9-F6284BB1E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DAB8D-DE74-DB99-4E0B-F6F815E4A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753105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s-ES" sz="4400" dirty="0"/>
              <a:t>Primeras pruebas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2ADC31E-3C60-1AEE-6627-CAF329D2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10</a:t>
            </a:fld>
            <a:endParaRPr lang="es-ES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2F3D33A-1197-54C0-EC09-BE7421357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893" y="1329447"/>
            <a:ext cx="9706214" cy="529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256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96532-F294-79A1-7A7B-7690247AF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FAAD4-74F3-9F9B-CAD5-41533D44D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baseline="30000" dirty="0"/>
              <a:t>Pruebas con Paparazzi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28E2B5-57D1-2F20-9769-ADC65B62A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11</a:t>
            </a:fld>
            <a:endParaRPr lang="es-ES" noProof="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53C1AF7-915F-ABE0-8135-D0BB87920E19}"/>
              </a:ext>
            </a:extLst>
          </p:cNvPr>
          <p:cNvSpPr txBox="1"/>
          <p:nvPr/>
        </p:nvSpPr>
        <p:spPr>
          <a:xfrm>
            <a:off x="437745" y="1913255"/>
            <a:ext cx="3706238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Paparazzi Center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Sustituye a </a:t>
            </a:r>
            <a:r>
              <a:rPr lang="es-ES" dirty="0" err="1"/>
              <a:t>Crazyflie</a:t>
            </a:r>
            <a:r>
              <a:rPr lang="es-ES" dirty="0"/>
              <a:t>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Incluye otras herramientas como Paparazzi GCS para control de los drones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B46BEFE-B5AE-C274-EEFD-D17920706744}"/>
              </a:ext>
            </a:extLst>
          </p:cNvPr>
          <p:cNvSpPr txBox="1"/>
          <p:nvPr/>
        </p:nvSpPr>
        <p:spPr>
          <a:xfrm>
            <a:off x="4242882" y="1908723"/>
            <a:ext cx="370623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Simulaciones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Podemos realizar simulaciones de vuelo usando Paparazzi Center + Paparazzi </a:t>
            </a:r>
            <a:r>
              <a:rPr lang="es-ES" dirty="0" err="1"/>
              <a:t>Ground</a:t>
            </a:r>
            <a:r>
              <a:rPr lang="es-ES" dirty="0"/>
              <a:t> Control </a:t>
            </a:r>
            <a:r>
              <a:rPr lang="es-ES" dirty="0" err="1"/>
              <a:t>Station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90AAB01-B622-6C37-CEA5-4F42C05AA795}"/>
              </a:ext>
            </a:extLst>
          </p:cNvPr>
          <p:cNvSpPr txBox="1"/>
          <p:nvPr/>
        </p:nvSpPr>
        <p:spPr>
          <a:xfrm>
            <a:off x="8048018" y="1913255"/>
            <a:ext cx="37062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Firmware </a:t>
            </a:r>
            <a:r>
              <a:rPr lang="es-ES" sz="2200" b="1" dirty="0" err="1"/>
              <a:t>Crazyflie</a:t>
            </a:r>
            <a:r>
              <a:rPr lang="es-ES" sz="2200" b="1" dirty="0"/>
              <a:t> 2.1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Instalamos dependencias diversas y ajustamos ciertos parámetros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Cambiamos el firmware al firmware de Paparazzi siguiendo la guía oficial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D67A3A7-3E28-8095-2BB6-6E6433436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4185" y="3672677"/>
            <a:ext cx="2793901" cy="279390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ECC374F-D1CF-FA2F-B37F-15A9C05FA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58" y="3793787"/>
            <a:ext cx="3966852" cy="2212022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DF36B677-92E6-2B5C-7C91-5B6293FBCF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983" y="3793787"/>
            <a:ext cx="4113222" cy="221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81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DF430-CFFB-590F-27E9-F6284BB1E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DAB8D-DE74-DB99-4E0B-F6F815E4A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4400" dirty="0"/>
              <a:t>Cargar Firmware de paparazzi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2ADC31E-3C60-1AEE-6627-CAF329D2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12</a:t>
            </a:fld>
            <a:endParaRPr lang="es-ES" noProof="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3E7BD61-437A-11E1-0A92-4CBC35289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779" y="1380627"/>
            <a:ext cx="10190442" cy="518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807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DF430-CFFB-590F-27E9-F6284BB1E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DAB8D-DE74-DB99-4E0B-F6F815E4A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4400" dirty="0"/>
              <a:t>Conexión con radio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2ADC31E-3C60-1AEE-6627-CAF329D2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13</a:t>
            </a:fld>
            <a:endParaRPr lang="es-ES" noProof="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970F40E-9350-59B2-BF6E-396B6CC25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668" y="1477015"/>
            <a:ext cx="9834664" cy="480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68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DF430-CFFB-590F-27E9-F6284BB1E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DAB8D-DE74-DB99-4E0B-F6F815E4A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4400" dirty="0"/>
              <a:t>Simulación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2ADC31E-3C60-1AEE-6627-CAF329D2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14</a:t>
            </a:fld>
            <a:endParaRPr lang="es-ES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2820F4C-0F03-1FE5-21B7-8B113EF51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675" y="1381327"/>
            <a:ext cx="9910650" cy="533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608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96532-F294-79A1-7A7B-7690247AF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FAAD4-74F3-9F9B-CAD5-41533D44D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baseline="30000" dirty="0"/>
              <a:t>Desarrollo básico con paparazzi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28E2B5-57D1-2F20-9769-ADC65B62A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15</a:t>
            </a:fld>
            <a:endParaRPr lang="es-ES" noProof="0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D8E6ED1C-5466-A9B7-4017-F0B65BEAD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50" y="1914499"/>
            <a:ext cx="10788980" cy="470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9755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142FC-ABBA-8C92-D41F-F5BCE22AA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2E96816-9BB6-88BD-9FA2-43AB64326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16</a:t>
            </a:fld>
            <a:endParaRPr lang="es-ES" noProof="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F1CDBF4-6951-C377-3EF7-74CA44CED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612" y="881974"/>
            <a:ext cx="10258775" cy="543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498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142FC-ABBA-8C92-D41F-F5BCE22AA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2E96816-9BB6-88BD-9FA2-43AB64326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17</a:t>
            </a:fld>
            <a:endParaRPr lang="es-ES" noProof="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3DAC3407-DE6A-2AC1-7916-AAB92698B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364" y="525294"/>
            <a:ext cx="5621271" cy="633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409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911B5D-D8D5-8617-C3A0-A49DCE286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s-ES" sz="6000" dirty="0"/>
              <a:t>Índice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B0FB21-D6EB-6929-EE7E-C2DBB9737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004" y="1877438"/>
            <a:ext cx="11457991" cy="4980562"/>
          </a:xfrm>
        </p:spPr>
        <p:txBody>
          <a:bodyPr numCol="2" anchor="t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ES" sz="2000" dirty="0"/>
              <a:t>Introducción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1800" dirty="0"/>
              <a:t>Motivación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Descripción general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Objetivos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Planificación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Preliminares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Montaje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Pruebas con software oficial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Pruebas con Paparazzi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Desarrollo básico en Paparazzi</a:t>
            </a:r>
          </a:p>
          <a:p>
            <a:pPr marL="457200" indent="-457200">
              <a:buFont typeface="+mj-lt"/>
              <a:buAutoNum type="arabicPeriod"/>
            </a:pPr>
            <a:endParaRPr lang="es-ES" sz="2000" b="1" dirty="0"/>
          </a:p>
          <a:p>
            <a:pPr marL="457200" indent="-457200">
              <a:buFont typeface="+mj-lt"/>
              <a:buAutoNum type="arabicPeriod"/>
            </a:pPr>
            <a:r>
              <a:rPr lang="es-ES" sz="2000" b="1" dirty="0"/>
              <a:t>Control de un </a:t>
            </a:r>
            <a:r>
              <a:rPr lang="es-ES" sz="2000" b="1" dirty="0" err="1"/>
              <a:t>Crazyflie</a:t>
            </a:r>
            <a:endParaRPr lang="es-ES" sz="2000" b="1" dirty="0"/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Control básico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Algoritmos GVF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Implementación del algoritmo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Coordinación entre </a:t>
            </a:r>
            <a:r>
              <a:rPr lang="es-ES" sz="2000" dirty="0" err="1"/>
              <a:t>Crazyflies</a:t>
            </a:r>
            <a:endParaRPr lang="es-ES" sz="2000" dirty="0"/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Extensión de GVF para coordinación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Implementación del algoritmo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Simulación de formaciones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Resultados de las formaciones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Resultados y conclusiones</a:t>
            </a:r>
          </a:p>
          <a:p>
            <a:pPr marL="457200" indent="-457200">
              <a:buFont typeface="+mj-lt"/>
              <a:buAutoNum type="arabicPeriod"/>
            </a:pPr>
            <a:endParaRPr lang="es-ES" sz="23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5EFCAE-4CCD-0F7E-E09E-61C4F105D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18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414830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96532-F294-79A1-7A7B-7690247AF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28E2B5-57D1-2F20-9769-ADC65B62A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19</a:t>
            </a:fld>
            <a:endParaRPr lang="es-ES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6958EB26-D385-AAB3-B326-A9096BA06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ES" sz="1000" dirty="0"/>
              <a:t>(Des)</a:t>
            </a:r>
            <a:r>
              <a:rPr lang="es-ES" sz="5400" dirty="0"/>
              <a:t>Control básico</a:t>
            </a:r>
          </a:p>
        </p:txBody>
      </p:sp>
      <p:pic>
        <p:nvPicPr>
          <p:cNvPr id="5" name="Elementos multimedia en línea 4" title="First Paparazzi Flight - TFG">
            <a:hlinkClick r:id="" action="ppaction://media"/>
            <a:extLst>
              <a:ext uri="{FF2B5EF4-FFF2-40B4-BE49-F238E27FC236}">
                <a16:creationId xmlns:a16="http://schemas.microsoft.com/office/drawing/2014/main" id="{E4CCB161-A474-6D6D-8A21-106E21A2088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39912" y="1846817"/>
            <a:ext cx="8512175" cy="480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812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911B5D-D8D5-8617-C3A0-A49DCE286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6000" dirty="0"/>
              <a:t>Índice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B0FB21-D6EB-6929-EE7E-C2DBB9737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004" y="1877438"/>
            <a:ext cx="11457991" cy="4980562"/>
          </a:xfrm>
        </p:spPr>
        <p:txBody>
          <a:bodyPr numCol="2" anchor="t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ES" sz="2000" b="1" dirty="0"/>
              <a:t>Introducción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Motivación</a:t>
            </a:r>
            <a:endParaRPr lang="es-ES" sz="1800" b="1" dirty="0"/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Descripción general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Objetivos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Planificación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Preliminares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Pruebas con software oficial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Pruebas con Paparazzi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Desarrollo básico en Paparazzi</a:t>
            </a:r>
          </a:p>
          <a:p>
            <a:pPr marL="781200" lvl="1" indent="-457200">
              <a:buFont typeface="+mj-lt"/>
              <a:buAutoNum type="arabicPeriod"/>
            </a:pPr>
            <a:endParaRPr lang="es-ES" sz="2000" dirty="0"/>
          </a:p>
          <a:p>
            <a:pPr marL="781200" lvl="1" indent="-457200">
              <a:buFont typeface="+mj-lt"/>
              <a:buAutoNum type="arabicPeriod"/>
            </a:pPr>
            <a:endParaRPr lang="es-ES" sz="2000" dirty="0"/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Control de un </a:t>
            </a:r>
            <a:r>
              <a:rPr lang="es-ES" sz="2000" dirty="0" err="1"/>
              <a:t>Crazyflie</a:t>
            </a:r>
            <a:endParaRPr lang="es-ES" sz="2000" dirty="0"/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Control básico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Algoritmos GVF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Implementación de GVF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Coordinación entre </a:t>
            </a:r>
            <a:r>
              <a:rPr lang="es-ES" sz="2000" dirty="0" err="1"/>
              <a:t>Crazyflies</a:t>
            </a:r>
            <a:endParaRPr lang="es-ES" sz="2000" dirty="0"/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Algoritmos de coordinación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Implementación de la coordinación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Simulación de formaciones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Resultados de las formaciones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Conclusiones</a:t>
            </a:r>
          </a:p>
          <a:p>
            <a:pPr marL="457200" indent="-457200">
              <a:buFont typeface="+mj-lt"/>
              <a:buAutoNum type="arabicPeriod"/>
            </a:pPr>
            <a:endParaRPr lang="es-ES" sz="23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5EFCAE-4CCD-0F7E-E09E-61C4F105D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79089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96532-F294-79A1-7A7B-7690247AF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28E2B5-57D1-2F20-9769-ADC65B62A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20</a:t>
            </a:fld>
            <a:endParaRPr lang="es-ES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6958EB26-D385-AAB3-B326-A9096BA06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s-ES" sz="5400" dirty="0"/>
              <a:t>Control básico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320E9AA-D1F3-1035-5A9D-ADAD4E3C5835}"/>
              </a:ext>
            </a:extLst>
          </p:cNvPr>
          <p:cNvSpPr txBox="1"/>
          <p:nvPr/>
        </p:nvSpPr>
        <p:spPr>
          <a:xfrm>
            <a:off x="444230" y="1880680"/>
            <a:ext cx="113035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dirty="0"/>
              <a:t>Necesitamos un accesorio para mejor control del dron: </a:t>
            </a:r>
            <a:r>
              <a:rPr lang="es-ES" sz="2200" b="1" dirty="0" err="1"/>
              <a:t>Opticflow</a:t>
            </a:r>
            <a:r>
              <a:rPr lang="es-ES" sz="2200" b="1" dirty="0"/>
              <a:t> + altímetro </a:t>
            </a:r>
            <a:r>
              <a:rPr lang="es-ES" sz="2200" dirty="0"/>
              <a:t>(Flow </a:t>
            </a:r>
            <a:r>
              <a:rPr lang="es-ES" sz="2200" dirty="0" err="1"/>
              <a:t>Deck</a:t>
            </a:r>
            <a:r>
              <a:rPr lang="es-ES" sz="2200" dirty="0"/>
              <a:t> v2)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CB6805E-7E98-9E46-D86D-6C12FA9E2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783" y="2273217"/>
            <a:ext cx="4546433" cy="4546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870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142FC-ABBA-8C92-D41F-F5BCE22AA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2E96816-9BB6-88BD-9FA2-43AB64326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21</a:t>
            </a:fld>
            <a:endParaRPr lang="es-ES" noProof="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49767F6-2814-B5DF-356D-671EC4EAC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857" y="683295"/>
            <a:ext cx="8596285" cy="596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8141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DF430-CFFB-590F-27E9-F6284BB1E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DAB8D-DE74-DB99-4E0B-F6F815E4A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4400" dirty="0"/>
              <a:t>Control básico: </a:t>
            </a:r>
            <a:r>
              <a:rPr lang="es-ES" sz="4400" dirty="0" err="1"/>
              <a:t>Hovering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2ADC31E-3C60-1AEE-6627-CAF329D2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22</a:t>
            </a:fld>
            <a:endParaRPr lang="es-ES" noProof="0" dirty="0"/>
          </a:p>
        </p:txBody>
      </p:sp>
      <p:pic>
        <p:nvPicPr>
          <p:cNvPr id="3" name="Elementos multimedia en línea 2" title="Hovering Crazyflie en Paparazzi - TFG">
            <a:hlinkClick r:id="" action="ppaction://media"/>
            <a:extLst>
              <a:ext uri="{FF2B5EF4-FFF2-40B4-BE49-F238E27FC236}">
                <a16:creationId xmlns:a16="http://schemas.microsoft.com/office/drawing/2014/main" id="{B6147709-7793-5438-538D-9E200A498A8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13316" y="1562911"/>
            <a:ext cx="8965368" cy="506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27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96532-F294-79A1-7A7B-7690247AF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28E2B5-57D1-2F20-9769-ADC65B62A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23</a:t>
            </a:fld>
            <a:endParaRPr lang="es-ES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6958EB26-D385-AAB3-B326-A9096BA06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s-ES" sz="5400" dirty="0"/>
              <a:t>Algoritmos </a:t>
            </a:r>
            <a:r>
              <a:rPr lang="es-ES" sz="5400" dirty="0" err="1"/>
              <a:t>gvf</a:t>
            </a:r>
            <a:endParaRPr lang="es-ES" sz="5400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320E9AA-D1F3-1035-5A9D-ADAD4E3C5835}"/>
              </a:ext>
            </a:extLst>
          </p:cNvPr>
          <p:cNvSpPr txBox="1"/>
          <p:nvPr/>
        </p:nvSpPr>
        <p:spPr>
          <a:xfrm>
            <a:off x="3344694" y="1887165"/>
            <a:ext cx="5502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Campo vectorial de guiado, del inglés </a:t>
            </a:r>
            <a:r>
              <a:rPr lang="es-ES" i="1" dirty="0" err="1"/>
              <a:t>Guiding</a:t>
            </a:r>
            <a:r>
              <a:rPr lang="es-ES" i="1" dirty="0"/>
              <a:t> Vector Field</a:t>
            </a:r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020640E-CB5E-A3B7-0F50-819C41D6D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56496"/>
            <a:ext cx="6096000" cy="461185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627623B-E19F-2182-04BF-DD6DC0B0D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6584" y="2474996"/>
            <a:ext cx="4234582" cy="399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160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96532-F294-79A1-7A7B-7690247AF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28E2B5-57D1-2F20-9769-ADC65B62A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24</a:t>
            </a:fld>
            <a:endParaRPr lang="es-ES" noProof="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53C1AF7-915F-ABE0-8135-D0BB87920E19}"/>
              </a:ext>
            </a:extLst>
          </p:cNvPr>
          <p:cNvSpPr txBox="1"/>
          <p:nvPr/>
        </p:nvSpPr>
        <p:spPr>
          <a:xfrm>
            <a:off x="437745" y="1913255"/>
            <a:ext cx="37062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Control mínimo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Integrado parcialmente en Paparazzi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Falta el control para </a:t>
            </a:r>
            <a:r>
              <a:rPr lang="es-ES" dirty="0" err="1"/>
              <a:t>rotorcrafts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B46BEFE-B5AE-C274-EEFD-D17920706744}"/>
              </a:ext>
            </a:extLst>
          </p:cNvPr>
          <p:cNvSpPr txBox="1"/>
          <p:nvPr/>
        </p:nvSpPr>
        <p:spPr>
          <a:xfrm>
            <a:off x="4242882" y="1908723"/>
            <a:ext cx="370623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Control de velocidad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Aprovechando las variables de GVF,  podemos añadir control de velocidad constante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90AAB01-B622-6C37-CEA5-4F42C05AA795}"/>
              </a:ext>
            </a:extLst>
          </p:cNvPr>
          <p:cNvSpPr txBox="1"/>
          <p:nvPr/>
        </p:nvSpPr>
        <p:spPr>
          <a:xfrm>
            <a:off x="8048018" y="1913255"/>
            <a:ext cx="37062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Alineación con trayectoria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Los </a:t>
            </a:r>
            <a:r>
              <a:rPr lang="es-ES" dirty="0" err="1"/>
              <a:t>rotorcrafts</a:t>
            </a:r>
            <a:r>
              <a:rPr lang="es-ES" dirty="0"/>
              <a:t> pueden alinearse o no con la trayectoria, al tener más grados de libertad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Modificamos el </a:t>
            </a:r>
            <a:r>
              <a:rPr lang="es-ES" b="1" dirty="0" err="1"/>
              <a:t>yaw</a:t>
            </a:r>
            <a:r>
              <a:rPr lang="es-ES" dirty="0"/>
              <a:t> para que mire en la dirección del campo </a:t>
            </a:r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10561A7D-AF54-432D-0A2A-875792C1C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s-ES" sz="4800" dirty="0"/>
              <a:t>Implementación del algoritmo</a:t>
            </a:r>
            <a:endParaRPr lang="es-ES" sz="540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3B324D0E-F50B-2F50-94B4-CC335CFF0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094" y="3698257"/>
            <a:ext cx="6721812" cy="315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8674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DF430-CFFB-590F-27E9-F6284BB1E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DAB8D-DE74-DB99-4E0B-F6F815E4A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s-ES" sz="4400" dirty="0"/>
              <a:t>Implementación del algoritmo: prueba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2ADC31E-3C60-1AEE-6627-CAF329D2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25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311826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911B5D-D8D5-8617-C3A0-A49DCE286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6000" dirty="0"/>
              <a:t>Índice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B0FB21-D6EB-6929-EE7E-C2DBB9737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004" y="1877438"/>
            <a:ext cx="11457991" cy="4980562"/>
          </a:xfrm>
        </p:spPr>
        <p:txBody>
          <a:bodyPr numCol="2" anchor="t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ES" sz="2000" dirty="0"/>
              <a:t>Introducción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1800" dirty="0"/>
              <a:t>Motivación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Descripción general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Objetivos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Planificación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Preliminares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Montaje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Pruebas con software oficial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Pruebas con Paparazzi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Desarrollo básico en Paparazzi</a:t>
            </a:r>
          </a:p>
          <a:p>
            <a:pPr marL="457200" indent="-457200">
              <a:buFont typeface="+mj-lt"/>
              <a:buAutoNum type="arabicPeriod"/>
            </a:pPr>
            <a:endParaRPr lang="es-ES" sz="2000" dirty="0"/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Control de un </a:t>
            </a:r>
            <a:r>
              <a:rPr lang="es-ES" sz="2000" dirty="0" err="1"/>
              <a:t>Crazyflie</a:t>
            </a:r>
            <a:endParaRPr lang="es-ES" sz="2000" dirty="0"/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Control básico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Algoritmos GVF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Implementación del algoritmo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b="1" dirty="0"/>
              <a:t>Coordinación entre </a:t>
            </a:r>
            <a:r>
              <a:rPr lang="es-ES" sz="2000" b="1" dirty="0" err="1"/>
              <a:t>Crazyflies</a:t>
            </a:r>
            <a:endParaRPr lang="es-ES" sz="2000" b="1" dirty="0"/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Extensión de GVF para coordinación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Implementación del algoritmo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Simulación de formaciones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Resultados de las formaciones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Resultados y conclusiones</a:t>
            </a:r>
          </a:p>
          <a:p>
            <a:pPr marL="457200" indent="-457200">
              <a:buFont typeface="+mj-lt"/>
              <a:buAutoNum type="arabicPeriod"/>
            </a:pPr>
            <a:endParaRPr lang="es-ES" sz="23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5EFCAE-4CCD-0F7E-E09E-61C4F105D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26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184425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96532-F294-79A1-7A7B-7690247AF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28E2B5-57D1-2F20-9769-ADC65B62A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27</a:t>
            </a:fld>
            <a:endParaRPr lang="es-ES" noProof="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53C1AF7-915F-ABE0-8135-D0BB87920E19}"/>
              </a:ext>
            </a:extLst>
          </p:cNvPr>
          <p:cNvSpPr txBox="1"/>
          <p:nvPr/>
        </p:nvSpPr>
        <p:spPr>
          <a:xfrm>
            <a:off x="437744" y="1913255"/>
            <a:ext cx="5658255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Formaciones Circulares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UAVs</a:t>
            </a:r>
            <a:r>
              <a:rPr lang="es-ES" dirty="0"/>
              <a:t> se coordinan para ir en círculos con cierto desfase deseado entre ellos </a:t>
            </a:r>
            <a:r>
              <a:rPr lang="es-ES" b="1" dirty="0"/>
              <a:t>con velocidad constante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Integrado parcialmente en Paparazzi, falta soporte para </a:t>
            </a:r>
            <a:r>
              <a:rPr lang="es-ES" dirty="0" err="1"/>
              <a:t>rotorcrafts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90AAB01-B622-6C37-CEA5-4F42C05AA795}"/>
              </a:ext>
            </a:extLst>
          </p:cNvPr>
          <p:cNvSpPr txBox="1"/>
          <p:nvPr/>
        </p:nvSpPr>
        <p:spPr>
          <a:xfrm>
            <a:off x="6096000" y="1913255"/>
            <a:ext cx="5658255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Formaciones en segmentos paralelos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Ida y vuelta en segmentos de misma longitud y paralelos, los </a:t>
            </a:r>
            <a:r>
              <a:rPr lang="es-ES" dirty="0" err="1"/>
              <a:t>UAVs</a:t>
            </a:r>
            <a:r>
              <a:rPr lang="es-ES" dirty="0"/>
              <a:t> deberán tener un desfase fijo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Nueva implementación y nuevo algoritmo sólo para </a:t>
            </a:r>
            <a:r>
              <a:rPr lang="es-ES" dirty="0" err="1"/>
              <a:t>rotorcrafts</a:t>
            </a:r>
            <a:endParaRPr lang="es-ES" dirty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10561A7D-AF54-432D-0A2A-875792C1C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s-ES" sz="4800" dirty="0"/>
              <a:t>Algoritmos de coordinación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FB0B2FA-C055-3135-C6F9-E81D46FBA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8551" y="3450474"/>
            <a:ext cx="3993152" cy="250732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ABD8A5B-DE51-1B49-6011-AA0DAF847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87" y="3465513"/>
            <a:ext cx="5301025" cy="250640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7E75F905-07D8-C9C3-BCD3-3318BF81C4C3}"/>
              </a:ext>
            </a:extLst>
          </p:cNvPr>
          <p:cNvSpPr txBox="1"/>
          <p:nvPr/>
        </p:nvSpPr>
        <p:spPr>
          <a:xfrm>
            <a:off x="1027078" y="6238671"/>
            <a:ext cx="1013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Ambos están pensados para aplicarse sobre un algoritmo de control, no necesariamente GVF</a:t>
            </a:r>
          </a:p>
        </p:txBody>
      </p:sp>
    </p:spTree>
    <p:extLst>
      <p:ext uri="{BB962C8B-B14F-4D97-AF65-F5344CB8AC3E}">
        <p14:creationId xmlns:p14="http://schemas.microsoft.com/office/powerpoint/2010/main" val="40535585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96532-F294-79A1-7A7B-7690247AF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28E2B5-57D1-2F20-9769-ADC65B62A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28</a:t>
            </a:fld>
            <a:endParaRPr lang="es-ES" noProof="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53C1AF7-915F-ABE0-8135-D0BB87920E19}"/>
              </a:ext>
            </a:extLst>
          </p:cNvPr>
          <p:cNvSpPr txBox="1"/>
          <p:nvPr/>
        </p:nvSpPr>
        <p:spPr>
          <a:xfrm>
            <a:off x="437744" y="1913255"/>
            <a:ext cx="5658255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Formaciones Circulares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Al estar ya integrado en Paparazzi, tan sólo se modifica un script de Python para que pueda interactuar con </a:t>
            </a:r>
            <a:r>
              <a:rPr lang="es-ES" dirty="0" err="1"/>
              <a:t>rotorcrafts</a:t>
            </a:r>
            <a:r>
              <a:rPr lang="es-ES" dirty="0"/>
              <a:t> (distintas variables de telemetría, control </a:t>
            </a:r>
            <a:r>
              <a:rPr lang="es-ES" dirty="0" err="1"/>
              <a:t>etc</a:t>
            </a:r>
            <a:r>
              <a:rPr lang="es-ES" dirty="0"/>
              <a:t>…)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90AAB01-B622-6C37-CEA5-4F42C05AA795}"/>
              </a:ext>
            </a:extLst>
          </p:cNvPr>
          <p:cNvSpPr txBox="1"/>
          <p:nvPr/>
        </p:nvSpPr>
        <p:spPr>
          <a:xfrm>
            <a:off x="6096000" y="1913255"/>
            <a:ext cx="5658255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Formaciones en segmentos paralelos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Basado en el ejemplo de formaciones circulares, modificamos la lógica para que funcione con GVF en segmentos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Se añade normalización del segmento</a:t>
            </a:r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10561A7D-AF54-432D-0A2A-875792C1C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s-ES" sz="4200" dirty="0"/>
              <a:t>Implementación de la coordinación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D49E78D-F2A6-A1E3-75A9-616EE0D96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983195"/>
            <a:ext cx="5711757" cy="115885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5EEEBCB-F218-4976-B81A-8C3BBB1D3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450" y="3516926"/>
            <a:ext cx="4692048" cy="301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2410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s-ES" sz="4400" dirty="0"/>
              <a:t>Simulación de formaciones: </a:t>
            </a:r>
            <a:r>
              <a:rPr lang="es-ES" sz="4400" dirty="0" err="1"/>
              <a:t>Circulos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29</a:t>
            </a:fld>
            <a:endParaRPr lang="es-ES" noProof="0" dirty="0"/>
          </a:p>
        </p:txBody>
      </p:sp>
      <p:pic>
        <p:nvPicPr>
          <p:cNvPr id="7" name="Elementos multimedia en línea 6" title="Circular Formation (x3) - TFG">
            <a:hlinkClick r:id="" action="ppaction://media"/>
            <a:extLst>
              <a:ext uri="{FF2B5EF4-FFF2-40B4-BE49-F238E27FC236}">
                <a16:creationId xmlns:a16="http://schemas.microsoft.com/office/drawing/2014/main" id="{FD77D380-767D-4AAF-27C7-B948368ADD8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455234" y="1562911"/>
            <a:ext cx="9281532" cy="523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87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4400" dirty="0"/>
              <a:t>Motivación</a:t>
            </a:r>
            <a:endParaRPr lang="es-ES" sz="3600" baseline="3000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0F076F0-5DE1-6B66-A009-4148C5DC0D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1191" y="1395762"/>
            <a:ext cx="11029617" cy="5164461"/>
          </a:xfrm>
        </p:spPr>
        <p:txBody>
          <a:bodyPr numCol="1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3600" dirty="0"/>
              <a:t>Explorar conceptos de robótica, control y coordinación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3600" dirty="0"/>
              <a:t>Entender estos conceptos en el marco de los drones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3600" dirty="0"/>
              <a:t>Aplicar, entender y diseñar algoritmos avanzados de control y coordinación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3600" dirty="0"/>
              <a:t>En el futuro, aplicar la coordinación en escenarios reales prácticos</a:t>
            </a:r>
            <a:endParaRPr lang="es-ES" sz="24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460906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s-ES" sz="4400" dirty="0"/>
              <a:t>Simulación de formaciones: </a:t>
            </a:r>
            <a:r>
              <a:rPr lang="es-ES" sz="4400" dirty="0" err="1"/>
              <a:t>Circulos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30</a:t>
            </a:fld>
            <a:endParaRPr lang="es-ES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E8BE5C8-9BF3-DF24-AFF4-06C8444C5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143" y="1618984"/>
            <a:ext cx="10285714" cy="470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3962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s-ES" sz="4400" dirty="0"/>
              <a:t>Simulación de formaciones: Segmentos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31</a:t>
            </a:fld>
            <a:endParaRPr lang="es-ES" noProof="0" dirty="0"/>
          </a:p>
        </p:txBody>
      </p:sp>
      <p:pic>
        <p:nvPicPr>
          <p:cNvPr id="3" name="Elementos multimedia en línea 2" title="Segment Formation (x4) - TFG">
            <a:hlinkClick r:id="" action="ppaction://media"/>
            <a:extLst>
              <a:ext uri="{FF2B5EF4-FFF2-40B4-BE49-F238E27FC236}">
                <a16:creationId xmlns:a16="http://schemas.microsoft.com/office/drawing/2014/main" id="{2C54E06C-267F-F5A1-6C65-F7A9244A921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330751" y="1415870"/>
            <a:ext cx="9530498" cy="538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19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s-ES" sz="4400" dirty="0"/>
              <a:t>Simulación de formaciones: Segmentos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32</a:t>
            </a:fld>
            <a:endParaRPr lang="es-ES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C4B8F73-AADC-583D-CBFF-3FDBD0711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891" y="1437683"/>
            <a:ext cx="10038218" cy="47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7728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Autofit/>
          </a:bodyPr>
          <a:lstStyle/>
          <a:p>
            <a:pPr algn="ctr"/>
            <a:r>
              <a:rPr lang="es-ES" sz="3600" dirty="0"/>
              <a:t>Resultados de las formaciones: paparazzi</a:t>
            </a:r>
            <a:endParaRPr lang="es-ES" sz="28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33</a:t>
            </a:fld>
            <a:endParaRPr lang="es-ES" noProof="0" dirty="0"/>
          </a:p>
        </p:txBody>
      </p:sp>
      <p:pic>
        <p:nvPicPr>
          <p:cNvPr id="3" name="Elementos multimedia en línea 2" title="Crazyflie GVF Segment Paparazzi - TFG">
            <a:hlinkClick r:id="" action="ppaction://media"/>
            <a:extLst>
              <a:ext uri="{FF2B5EF4-FFF2-40B4-BE49-F238E27FC236}">
                <a16:creationId xmlns:a16="http://schemas.microsoft.com/office/drawing/2014/main" id="{FB460EEA-7A7C-24A3-7EE4-3E9E9F3D4D5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351216" y="1378503"/>
            <a:ext cx="9489568" cy="535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41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3600" dirty="0"/>
              <a:t>Resultados de las formaciones: </a:t>
            </a:r>
            <a:r>
              <a:rPr lang="es-ES" sz="3600" dirty="0" err="1"/>
              <a:t>Bitcraze</a:t>
            </a:r>
            <a:endParaRPr lang="es-ES" sz="28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34</a:t>
            </a:fld>
            <a:endParaRPr lang="es-ES" noProof="0" dirty="0"/>
          </a:p>
        </p:txBody>
      </p:sp>
      <p:pic>
        <p:nvPicPr>
          <p:cNvPr id="4" name="Elementos multimedia en línea 3" title="Segment Formation Bitcraze: resultado final - TFG">
            <a:hlinkClick r:id="" action="ppaction://media"/>
            <a:extLst>
              <a:ext uri="{FF2B5EF4-FFF2-40B4-BE49-F238E27FC236}">
                <a16:creationId xmlns:a16="http://schemas.microsoft.com/office/drawing/2014/main" id="{B47EA427-6C0D-371C-1C22-84C01705EEB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337683" y="1399366"/>
            <a:ext cx="9516634" cy="537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6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3600" dirty="0"/>
              <a:t>Resultados de las formaciones</a:t>
            </a:r>
            <a:endParaRPr lang="es-ES" sz="28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35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053629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3600" dirty="0"/>
              <a:t>Resultados de las formaciones</a:t>
            </a:r>
            <a:endParaRPr lang="es-ES" sz="28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36</a:t>
            </a:fld>
            <a:endParaRPr lang="es-ES" noProof="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A2C2A48-351F-86F6-E7E1-C8370D2F8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372" y="1562911"/>
            <a:ext cx="10167256" cy="464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1260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3600" dirty="0"/>
              <a:t>Resultados de las formaciones</a:t>
            </a:r>
            <a:endParaRPr lang="es-ES" sz="28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37</a:t>
            </a:fld>
            <a:endParaRPr lang="es-ES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951E4A9-24F3-6982-1F4F-F63E47A72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174" y="1519697"/>
            <a:ext cx="10309652" cy="471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6453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911B5D-D8D5-8617-C3A0-A49DCE286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6000" dirty="0"/>
              <a:t>Índice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B0FB21-D6EB-6929-EE7E-C2DBB9737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004" y="1877438"/>
            <a:ext cx="11457991" cy="4980562"/>
          </a:xfrm>
        </p:spPr>
        <p:txBody>
          <a:bodyPr numCol="2" anchor="t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ES" sz="2000" dirty="0"/>
              <a:t>Introducción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1800" dirty="0"/>
              <a:t>Motivación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Descripción general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Objetivos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Planificación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Preliminares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Montaje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Pruebas con software oficial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Pruebas con Paparazzi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Desarrollo básico en Paparazzi</a:t>
            </a:r>
          </a:p>
          <a:p>
            <a:pPr marL="457200" indent="-457200">
              <a:buFont typeface="+mj-lt"/>
              <a:buAutoNum type="arabicPeriod"/>
            </a:pPr>
            <a:endParaRPr lang="es-ES" sz="2000" dirty="0"/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Control de un </a:t>
            </a:r>
            <a:r>
              <a:rPr lang="es-ES" sz="2000" dirty="0" err="1"/>
              <a:t>Crazyflie</a:t>
            </a:r>
            <a:endParaRPr lang="es-ES" sz="2000" dirty="0"/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Control básico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Algoritmos GVF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Implementación del algoritmo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Coordinación entre </a:t>
            </a:r>
            <a:r>
              <a:rPr lang="es-ES" sz="2000" dirty="0" err="1"/>
              <a:t>Crazyflies</a:t>
            </a:r>
            <a:endParaRPr lang="es-ES" sz="2000" dirty="0"/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Extensión de GVF para coordinación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Implementación del algoritmo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Simulación de formaciones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Resultados de las formaciones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b="1" dirty="0"/>
              <a:t>Resultados y conclusiones</a:t>
            </a:r>
          </a:p>
          <a:p>
            <a:pPr marL="457200" indent="-457200">
              <a:buFont typeface="+mj-lt"/>
              <a:buAutoNum type="arabicPeriod"/>
            </a:pPr>
            <a:endParaRPr lang="es-ES" sz="23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5EFCAE-4CCD-0F7E-E09E-61C4F105D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38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565666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4400" dirty="0"/>
              <a:t>Resultados  y Conclusiones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39</a:t>
            </a:fld>
            <a:endParaRPr lang="es-ES" noProof="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24B4695-2EA7-5DF9-AAA8-D1CD88CC1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393" y="1686629"/>
            <a:ext cx="10245213" cy="459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862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911B5D-D8D5-8617-C3A0-A49DCE286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baseline="30000" dirty="0"/>
              <a:t>Descripción general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5EFCAE-4CCD-0F7E-E09E-61C4F105D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4</a:t>
            </a:fld>
            <a:endParaRPr lang="es-ES" noProof="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2EF9316-86F6-A80C-A7F3-4171A5BDAC3B}"/>
              </a:ext>
            </a:extLst>
          </p:cNvPr>
          <p:cNvSpPr txBox="1"/>
          <p:nvPr/>
        </p:nvSpPr>
        <p:spPr>
          <a:xfrm>
            <a:off x="437745" y="1913255"/>
            <a:ext cx="370623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 err="1"/>
              <a:t>Crazyflie</a:t>
            </a:r>
            <a:r>
              <a:rPr lang="es-ES" sz="2200" b="1" dirty="0"/>
              <a:t> 2.1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UAV (popularmente llamado dron) de contenidas dimensiones y peso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Se le puede cambiar el firmware por uno </a:t>
            </a:r>
            <a:r>
              <a:rPr lang="es-ES" i="1" dirty="0"/>
              <a:t>open </a:t>
            </a:r>
            <a:r>
              <a:rPr lang="es-ES" i="1" dirty="0" err="1"/>
              <a:t>source</a:t>
            </a:r>
            <a:endParaRPr lang="es-ES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Queremos mover coordinadamente 2 o más drones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574173E-3642-C7EA-5C86-58C2A2128AB8}"/>
              </a:ext>
            </a:extLst>
          </p:cNvPr>
          <p:cNvSpPr txBox="1"/>
          <p:nvPr/>
        </p:nvSpPr>
        <p:spPr>
          <a:xfrm>
            <a:off x="4242882" y="1908723"/>
            <a:ext cx="3706237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Posicionamiento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Permite la localización en el espacio. Ejemplo: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Loco </a:t>
            </a:r>
            <a:r>
              <a:rPr lang="es-ES" dirty="0" err="1"/>
              <a:t>Positioning</a:t>
            </a:r>
            <a:r>
              <a:rPr lang="es-ES" dirty="0"/>
              <a:t> </a:t>
            </a:r>
            <a:r>
              <a:rPr lang="es-ES" dirty="0" err="1"/>
              <a:t>Node</a:t>
            </a:r>
            <a:r>
              <a:rPr lang="es-ES" dirty="0"/>
              <a:t> como puntos de referencia o </a:t>
            </a:r>
            <a:r>
              <a:rPr lang="es-ES" i="1" dirty="0" err="1"/>
              <a:t>anchors</a:t>
            </a:r>
            <a:endParaRPr lang="es-ES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Loco </a:t>
            </a:r>
            <a:r>
              <a:rPr lang="es-ES" dirty="0" err="1"/>
              <a:t>Positioning</a:t>
            </a:r>
            <a:r>
              <a:rPr lang="es-ES" dirty="0"/>
              <a:t> </a:t>
            </a:r>
            <a:r>
              <a:rPr lang="es-ES" dirty="0" err="1"/>
              <a:t>Deck</a:t>
            </a:r>
            <a:r>
              <a:rPr lang="es-ES" dirty="0"/>
              <a:t> para cada </a:t>
            </a:r>
            <a:r>
              <a:rPr lang="es-ES" dirty="0" err="1"/>
              <a:t>Crazyflie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Existen más alternativas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53E0B5E-0EBE-331D-16B0-69557BC92A50}"/>
              </a:ext>
            </a:extLst>
          </p:cNvPr>
          <p:cNvSpPr txBox="1"/>
          <p:nvPr/>
        </p:nvSpPr>
        <p:spPr>
          <a:xfrm>
            <a:off x="8048018" y="1913255"/>
            <a:ext cx="370623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/>
              <a:t>Paparazzi UAV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Proyecto que abarca software, firmware y hardware para </a:t>
            </a:r>
            <a:r>
              <a:rPr lang="es-ES" dirty="0" err="1"/>
              <a:t>UAVs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Usaremos un firmware para </a:t>
            </a:r>
            <a:r>
              <a:rPr lang="es-ES" dirty="0" err="1"/>
              <a:t>Crazyflie</a:t>
            </a:r>
            <a:r>
              <a:rPr lang="es-ES" dirty="0"/>
              <a:t> 2.1 que expandiremos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Usaremos el software Paparazzi Center para control del dron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D05077B-F368-FE73-6703-C3CB9D7FF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914" y="3908456"/>
            <a:ext cx="2793901" cy="279390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FC71DEB-12CC-DC31-EC15-CF9952A42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982" y="4194371"/>
            <a:ext cx="3706237" cy="142246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5A86D0CD-664E-B640-8BC2-CB08B9B502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0009" y="4064099"/>
            <a:ext cx="3289949" cy="209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274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4400" dirty="0"/>
              <a:t>Resultados  y Conclusiones</a:t>
            </a:r>
            <a:endParaRPr lang="es-ES" sz="3600" baseline="3000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0F076F0-5DE1-6B66-A009-4148C5DC0D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1192" y="1562910"/>
            <a:ext cx="11029617" cy="5164461"/>
          </a:xfrm>
        </p:spPr>
        <p:txBody>
          <a:bodyPr numCol="1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3600" b="0" i="0" u="none" strike="noStrike" kern="1200" cap="none" spc="0" normalizeH="0" baseline="0" noProof="0" dirty="0">
                <a:ln>
                  <a:noFill/>
                </a:ln>
                <a:solidFill>
                  <a:srgbClr val="3D3D3D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Resultados prometedores, GVF permite buen control y la coordinación tiende a bajo error.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Arial" panose="020B0604020202020204" pitchFamily="34" charset="0"/>
              <a:buChar char="•"/>
              <a:tabLst/>
              <a:defRPr/>
            </a:pPr>
            <a:r>
              <a:rPr lang="es-ES" sz="3600" dirty="0">
                <a:solidFill>
                  <a:srgbClr val="3D3D3D"/>
                </a:solidFill>
                <a:latin typeface="Gill Sans MT" panose="020B0502020104020203"/>
              </a:rPr>
              <a:t>Aplicaciones y usos futuros muy diversos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Arial" panose="020B0604020202020204" pitchFamily="34" charset="0"/>
              <a:buChar char="•"/>
              <a:tabLst/>
              <a:defRPr/>
            </a:pPr>
            <a:r>
              <a:rPr lang="es-ES" sz="3600" dirty="0">
                <a:solidFill>
                  <a:srgbClr val="3D3D3D"/>
                </a:solidFill>
                <a:latin typeface="Gill Sans MT" panose="020B0502020104020203"/>
              </a:rPr>
              <a:t>Muchas ramificaciones futuras: mejor coordinación, coordinación descentralizada, uso para N drones…</a:t>
            </a:r>
            <a:endParaRPr kumimoji="0" lang="es-ES" sz="3600" b="0" i="0" u="none" strike="noStrike" kern="1200" cap="none" spc="0" normalizeH="0" baseline="0" noProof="0" dirty="0">
              <a:ln>
                <a:noFill/>
              </a:ln>
              <a:solidFill>
                <a:srgbClr val="3D3D3D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Arial" panose="020B0604020202020204" pitchFamily="34" charset="0"/>
              <a:buChar char="•"/>
              <a:tabLst/>
              <a:defRPr/>
            </a:pPr>
            <a:r>
              <a:rPr lang="es-ES" sz="3600" dirty="0">
                <a:solidFill>
                  <a:srgbClr val="3D3D3D"/>
                </a:solidFill>
                <a:latin typeface="Gill Sans MT" panose="020B0502020104020203"/>
              </a:rPr>
              <a:t>En general, buenos resultados y potencial a futuro</a:t>
            </a:r>
            <a:endParaRPr lang="es-ES" sz="2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40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868474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CFDED9-F275-5FC4-1725-420928957E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225" y="1020431"/>
            <a:ext cx="10993549" cy="1860273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s-ES" sz="13800" dirty="0"/>
              <a:t>FIN</a:t>
            </a:r>
            <a:endParaRPr lang="es-ES" sz="11500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0F2D1A3-456E-44C8-0E39-3660DA82E019}"/>
              </a:ext>
            </a:extLst>
          </p:cNvPr>
          <p:cNvSpPr txBox="1">
            <a:spLocks/>
          </p:cNvSpPr>
          <p:nvPr/>
        </p:nvSpPr>
        <p:spPr>
          <a:xfrm>
            <a:off x="599225" y="3565397"/>
            <a:ext cx="10993549" cy="147501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ES" sz="8800" dirty="0">
                <a:solidFill>
                  <a:schemeClr val="bg1"/>
                </a:solidFill>
              </a:rPr>
              <a:t>¿Preguntas?</a:t>
            </a:r>
          </a:p>
        </p:txBody>
      </p:sp>
    </p:spTree>
    <p:extLst>
      <p:ext uri="{BB962C8B-B14F-4D97-AF65-F5344CB8AC3E}">
        <p14:creationId xmlns:p14="http://schemas.microsoft.com/office/powerpoint/2010/main" val="3128469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4400" dirty="0"/>
              <a:t>Objetivos</a:t>
            </a:r>
            <a:endParaRPr lang="es-ES" sz="3600" baseline="3000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0F076F0-5DE1-6B66-A009-4148C5DC0D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1192" y="1562910"/>
            <a:ext cx="11029617" cy="5164461"/>
          </a:xfrm>
        </p:spPr>
        <p:txBody>
          <a:bodyPr numCol="1">
            <a:normAutofit/>
          </a:bodyPr>
          <a:lstStyle/>
          <a:p>
            <a:r>
              <a:rPr lang="es-ES" sz="2000" b="1" dirty="0"/>
              <a:t>El objetivo final trata de conseguir que los </a:t>
            </a:r>
            <a:r>
              <a:rPr lang="es-ES" sz="2000" b="1" dirty="0" err="1"/>
              <a:t>Crazyflies</a:t>
            </a:r>
            <a:r>
              <a:rPr lang="es-ES" sz="2000" b="1" dirty="0"/>
              <a:t> puedan seguir trayectorias de forma coordinada utilizando firmware y software </a:t>
            </a:r>
            <a:r>
              <a:rPr lang="es-ES" sz="2000" b="1" i="1" dirty="0"/>
              <a:t>open </a:t>
            </a:r>
            <a:r>
              <a:rPr lang="es-ES" sz="2000" b="1" i="1" dirty="0" err="1"/>
              <a:t>source</a:t>
            </a:r>
            <a:r>
              <a:rPr lang="es-ES" sz="2000" b="1" i="1" dirty="0"/>
              <a:t> </a:t>
            </a:r>
            <a:r>
              <a:rPr lang="es-ES" sz="2000" b="1" dirty="0"/>
              <a:t>de Paparazzi UAV.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OBJ-1: </a:t>
            </a:r>
            <a:r>
              <a:rPr lang="es-ES" sz="2000" dirty="0"/>
              <a:t>familiarización con el trabajo. Realización de la planificación, objetivos </a:t>
            </a:r>
            <a:r>
              <a:rPr lang="es-ES" sz="2000" dirty="0" err="1"/>
              <a:t>etc</a:t>
            </a:r>
            <a:r>
              <a:rPr lang="es-ES" sz="2000" dirty="0"/>
              <a:t>…</a:t>
            </a:r>
            <a:endParaRPr lang="es-E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Preliminares (OBJ-2): </a:t>
            </a:r>
            <a:r>
              <a:rPr lang="es-ES" sz="2000" dirty="0"/>
              <a:t>se montará el dron y se harán pruebas que verifiquen su correcto funcionamiento básico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Control de un </a:t>
            </a:r>
            <a:r>
              <a:rPr lang="es-ES" sz="2000" b="1" dirty="0" err="1"/>
              <a:t>Crazyflie</a:t>
            </a:r>
            <a:r>
              <a:rPr lang="es-ES" sz="2000" b="1" dirty="0"/>
              <a:t> (OBJ-3): </a:t>
            </a:r>
            <a:r>
              <a:rPr lang="es-ES" sz="2000" dirty="0"/>
              <a:t>control de un solo </a:t>
            </a:r>
            <a:r>
              <a:rPr lang="es-ES" sz="2000" dirty="0" err="1"/>
              <a:t>Crazyflie</a:t>
            </a:r>
            <a:r>
              <a:rPr lang="es-ES" sz="2000" dirty="0"/>
              <a:t> con </a:t>
            </a:r>
            <a:r>
              <a:rPr lang="es-ES" sz="2000" dirty="0" err="1"/>
              <a:t>hovering</a:t>
            </a:r>
            <a:r>
              <a:rPr lang="es-ES" sz="2000" dirty="0"/>
              <a:t> (PID) y posterior adición de algoritmos de control (GVF)</a:t>
            </a:r>
            <a:endParaRPr lang="es-E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Coordinación entre </a:t>
            </a:r>
            <a:r>
              <a:rPr lang="es-ES" sz="2000" b="1" dirty="0" err="1"/>
              <a:t>Crazyflies</a:t>
            </a:r>
            <a:r>
              <a:rPr lang="es-ES" sz="2000" b="1" dirty="0"/>
              <a:t> (OBJ-4): </a:t>
            </a:r>
            <a:r>
              <a:rPr lang="es-ES" sz="2000" dirty="0"/>
              <a:t>extender el objetivo 3 añadiendo coordinación entre 2 o más drones.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Conclusiones (OBJ-5): </a:t>
            </a:r>
            <a:r>
              <a:rPr lang="es-ES" sz="2000" dirty="0"/>
              <a:t>entender los resultados, posibles aplicaciones y extraer conclusiones</a:t>
            </a:r>
            <a:endParaRPr lang="es-E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OBJ-6: </a:t>
            </a:r>
            <a:r>
              <a:rPr lang="es-ES" sz="2000" dirty="0"/>
              <a:t>Repaso general del trabajo. Modificaciones leves al resto de objetivos</a:t>
            </a:r>
            <a:endParaRPr lang="es-ES" sz="2000" b="1" dirty="0"/>
          </a:p>
          <a:p>
            <a:endParaRPr lang="es-ES" sz="2000" b="1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04738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AD972F-2983-8C1E-4BF3-F19A5631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/>
          </a:bodyPr>
          <a:lstStyle/>
          <a:p>
            <a:pPr algn="ctr"/>
            <a:r>
              <a:rPr lang="es-ES" sz="4400" dirty="0"/>
              <a:t>Planificación</a:t>
            </a:r>
            <a:endParaRPr lang="es-ES" sz="3600" baseline="3000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234EF2B-A9E3-A732-B431-98C8DD5F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6</a:t>
            </a:fld>
            <a:endParaRPr lang="es-ES" noProof="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A5F4A3C-71A9-02CA-94F2-06E0AAA10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469" y="1562909"/>
            <a:ext cx="10521061" cy="471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227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911B5D-D8D5-8617-C3A0-A49DCE286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s-ES" sz="6000" dirty="0"/>
              <a:t>Índice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B0FB21-D6EB-6929-EE7E-C2DBB9737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004" y="1877438"/>
            <a:ext cx="11457991" cy="4980562"/>
          </a:xfrm>
        </p:spPr>
        <p:txBody>
          <a:bodyPr numCol="2" anchor="t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ES" sz="2000" dirty="0"/>
              <a:t>Introducción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1800" dirty="0"/>
              <a:t>Motivación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Descripción general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Objetivos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Planificación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b="1" dirty="0"/>
              <a:t>Preliminares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Montaje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Pruebas con software oficial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Pruebas con Paparazzi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b="1" dirty="0"/>
              <a:t>Desarrollo básico en Paparazzi</a:t>
            </a:r>
          </a:p>
          <a:p>
            <a:pPr marL="457200" indent="-457200">
              <a:buFont typeface="+mj-lt"/>
              <a:buAutoNum type="arabicPeriod"/>
            </a:pPr>
            <a:endParaRPr lang="es-ES" sz="2000" dirty="0"/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Control de un </a:t>
            </a:r>
            <a:r>
              <a:rPr lang="es-ES" sz="2000" dirty="0" err="1"/>
              <a:t>Crazyflie</a:t>
            </a:r>
            <a:endParaRPr lang="es-ES" sz="2000" dirty="0"/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Control básico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Algoritmos GVF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Implementación del algoritmo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Coordinación entre </a:t>
            </a:r>
            <a:r>
              <a:rPr lang="es-ES" sz="2000" dirty="0" err="1"/>
              <a:t>Crazyflies</a:t>
            </a:r>
            <a:endParaRPr lang="es-ES" sz="2000" dirty="0"/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Extensión de GVF para coordinación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Implementación del algoritmo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Simulación de formaciones</a:t>
            </a:r>
          </a:p>
          <a:p>
            <a:pPr marL="781200" lvl="1" indent="-457200">
              <a:buFont typeface="+mj-lt"/>
              <a:buAutoNum type="arabicPeriod"/>
            </a:pPr>
            <a:r>
              <a:rPr lang="es-ES" sz="2000" dirty="0"/>
              <a:t>Resultados de las formaciones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Resultados y conclusiones</a:t>
            </a:r>
          </a:p>
          <a:p>
            <a:pPr marL="457200" indent="-457200">
              <a:buFont typeface="+mj-lt"/>
              <a:buAutoNum type="arabicPeriod"/>
            </a:pPr>
            <a:endParaRPr lang="es-ES" sz="23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5EFCAE-4CCD-0F7E-E09E-61C4F105D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96974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D1A7C0-3254-9A53-5412-45F83C6F6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EDA4E2-5E3E-4154-17D8-8CF091986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000" baseline="30000" dirty="0"/>
              <a:t>Pruebas con software oficial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9FB8EE-30B6-8370-F130-4DBF5D0AC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8</a:t>
            </a:fld>
            <a:endParaRPr lang="es-ES" noProof="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FE8DFCF-E3F3-CB9F-3A96-E80647DA1186}"/>
              </a:ext>
            </a:extLst>
          </p:cNvPr>
          <p:cNvSpPr txBox="1"/>
          <p:nvPr/>
        </p:nvSpPr>
        <p:spPr>
          <a:xfrm>
            <a:off x="437745" y="1913255"/>
            <a:ext cx="370623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 err="1"/>
              <a:t>Crazyflie</a:t>
            </a:r>
            <a:r>
              <a:rPr lang="es-ES" sz="2200" b="1" dirty="0"/>
              <a:t> 2.1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Montamos los drones (hecho)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Actualizamos firmware, no obligatorio, pero recomendable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FBAAEAD-CCFC-E6A7-9041-DB7CD7A3571A}"/>
              </a:ext>
            </a:extLst>
          </p:cNvPr>
          <p:cNvSpPr txBox="1"/>
          <p:nvPr/>
        </p:nvSpPr>
        <p:spPr>
          <a:xfrm>
            <a:off x="4242882" y="1908723"/>
            <a:ext cx="3706237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 err="1"/>
              <a:t>Crazyradio</a:t>
            </a:r>
            <a:r>
              <a:rPr lang="es-ES" sz="2200" b="1" dirty="0"/>
              <a:t> 2.0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Permite conectarnos a los </a:t>
            </a:r>
            <a:r>
              <a:rPr lang="es-ES" dirty="0" err="1"/>
              <a:t>Crazyflie</a:t>
            </a:r>
            <a:r>
              <a:rPr lang="es-ES" dirty="0"/>
              <a:t> 2.1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No funciona de fábrica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Necesitamos cargar el firmware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9EFA12F-26CD-7ED9-19B7-7B11332EDCEC}"/>
              </a:ext>
            </a:extLst>
          </p:cNvPr>
          <p:cNvSpPr txBox="1"/>
          <p:nvPr/>
        </p:nvSpPr>
        <p:spPr>
          <a:xfrm>
            <a:off x="8048018" y="1913255"/>
            <a:ext cx="3706237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200" b="1" dirty="0" err="1"/>
              <a:t>Crazyflie</a:t>
            </a:r>
            <a:r>
              <a:rPr lang="es-ES" sz="2200" b="1" dirty="0"/>
              <a:t> 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Permite controlar los </a:t>
            </a:r>
            <a:r>
              <a:rPr lang="es-ES" dirty="0" err="1"/>
              <a:t>Crazyflie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Puede actualizar el firmware de los </a:t>
            </a:r>
            <a:r>
              <a:rPr lang="es-ES" dirty="0" err="1"/>
              <a:t>Crazyflie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Necesita </a:t>
            </a:r>
            <a:r>
              <a:rPr lang="es-ES" dirty="0" err="1"/>
              <a:t>Crazyradio</a:t>
            </a:r>
            <a:r>
              <a:rPr lang="es-ES" dirty="0"/>
              <a:t> 2.0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3A99F71-7B73-7AAB-8A85-BBB8947A2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913" y="3616219"/>
            <a:ext cx="2793901" cy="279390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523FB7C-A765-E165-AF45-90A8C7851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124" y="3429000"/>
            <a:ext cx="2937752" cy="3068576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6117FF9-E881-3D26-CE13-E8FDE92B8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033" y="3722451"/>
            <a:ext cx="3730206" cy="223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846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142FC-ABBA-8C92-D41F-F5BCE22AA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4C6856-8A2B-D4A6-17D2-159029372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76342"/>
            <a:ext cx="11029616" cy="98656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s-ES" sz="4400" dirty="0"/>
              <a:t>Variables de control de un </a:t>
            </a:r>
            <a:r>
              <a:rPr lang="es-ES" sz="4400" dirty="0" err="1"/>
              <a:t>rotorcraft</a:t>
            </a:r>
            <a:endParaRPr lang="es-ES" sz="3600" baseline="3000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4D5006F-4C18-D9D4-E4AB-F410AE37D8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1664" y="1679643"/>
            <a:ext cx="5754335" cy="5047729"/>
          </a:xfrm>
        </p:spPr>
        <p:txBody>
          <a:bodyPr numCol="1" anchor="t">
            <a:normAutofit/>
          </a:bodyPr>
          <a:lstStyle/>
          <a:p>
            <a:r>
              <a:rPr lang="es-ES" sz="2000" dirty="0"/>
              <a:t>Entre las variables más típicas de control en un dron tenemos las siguientes. En </a:t>
            </a:r>
            <a:r>
              <a:rPr lang="es-ES" sz="2000" b="1" dirty="0"/>
              <a:t>negrita</a:t>
            </a:r>
            <a:r>
              <a:rPr lang="es-ES" sz="2000" dirty="0"/>
              <a:t> las que </a:t>
            </a:r>
            <a:r>
              <a:rPr lang="es-ES" sz="2000" dirty="0" err="1"/>
              <a:t>Crazyflie</a:t>
            </a:r>
            <a:r>
              <a:rPr lang="es-ES" sz="2000" dirty="0"/>
              <a:t> Client nos muestra: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1800" b="1" dirty="0"/>
              <a:t>Roll, pitch y </a:t>
            </a:r>
            <a:r>
              <a:rPr lang="es-ES" sz="1800" b="1" dirty="0" err="1"/>
              <a:t>yaw</a:t>
            </a:r>
            <a:r>
              <a:rPr lang="es-ES" sz="1800" b="1" dirty="0"/>
              <a:t>: </a:t>
            </a:r>
            <a:r>
              <a:rPr lang="es-ES" sz="1800" dirty="0"/>
              <a:t>Rotación sobre los ejes X, Y, Z, respectivamente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Posición en los ejes X, Y, Z </a:t>
            </a:r>
            <a:r>
              <a:rPr lang="es-ES" sz="2000" dirty="0"/>
              <a:t>(posición relativa)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Coordenadas GPS (posición absoluta)</a:t>
            </a:r>
            <a:endParaRPr lang="es-E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dirty="0"/>
              <a:t>Altura</a:t>
            </a:r>
            <a:r>
              <a:rPr lang="es-ES" sz="2000" dirty="0"/>
              <a:t>, respecto a nivel del mar o suelo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b="1" i="1" dirty="0" err="1"/>
              <a:t>Thrust</a:t>
            </a:r>
            <a:r>
              <a:rPr lang="es-ES" sz="2000" b="1" i="1" dirty="0"/>
              <a:t>, </a:t>
            </a:r>
            <a:r>
              <a:rPr lang="es-ES" sz="2000" b="1" dirty="0"/>
              <a:t>o empuje </a:t>
            </a:r>
            <a:r>
              <a:rPr lang="es-ES" sz="2000" dirty="0"/>
              <a:t>de los motores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Nivel de batería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/>
              <a:t>Velocidades y aceleraciones en cada eje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2E96816-9BB6-88BD-9FA2-43AB64326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s-ES" sz="1600" noProof="0" smtClean="0"/>
              <a:pPr rtl="0"/>
              <a:t>9</a:t>
            </a:fld>
            <a:endParaRPr lang="es-ES" noProof="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7504CE8-A70D-7021-DB46-E159723CE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1679643"/>
            <a:ext cx="5708440" cy="404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759819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9669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Diseño tecnológico</Template>
  <TotalTime>2071</TotalTime>
  <Words>1219</Words>
  <Application>Microsoft Office PowerPoint</Application>
  <PresentationFormat>Panorámica</PresentationFormat>
  <Paragraphs>274</Paragraphs>
  <Slides>41</Slides>
  <Notes>6</Notes>
  <HiddenSlides>0</HiddenSlides>
  <MMClips>6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6" baseType="lpstr">
      <vt:lpstr>Arial</vt:lpstr>
      <vt:lpstr>Calibri</vt:lpstr>
      <vt:lpstr>Gill Sans MT</vt:lpstr>
      <vt:lpstr>Wingdings 2</vt:lpstr>
      <vt:lpstr>Personalizado</vt:lpstr>
      <vt:lpstr>Control y coordinación de drones Crazyflie</vt:lpstr>
      <vt:lpstr>Índice</vt:lpstr>
      <vt:lpstr>Motivación</vt:lpstr>
      <vt:lpstr>Descripción general</vt:lpstr>
      <vt:lpstr>Objetivos</vt:lpstr>
      <vt:lpstr>Planificación</vt:lpstr>
      <vt:lpstr>Índice</vt:lpstr>
      <vt:lpstr>Pruebas con software oficial</vt:lpstr>
      <vt:lpstr>Variables de control de un rotorcraft</vt:lpstr>
      <vt:lpstr>Primeras pruebas</vt:lpstr>
      <vt:lpstr>Pruebas con Paparazzi</vt:lpstr>
      <vt:lpstr>Cargar Firmware de paparazzi</vt:lpstr>
      <vt:lpstr>Conexión con radio</vt:lpstr>
      <vt:lpstr>Simulación</vt:lpstr>
      <vt:lpstr>Desarrollo básico con paparazzi</vt:lpstr>
      <vt:lpstr>Presentación de PowerPoint</vt:lpstr>
      <vt:lpstr>Presentación de PowerPoint</vt:lpstr>
      <vt:lpstr>Índice</vt:lpstr>
      <vt:lpstr>(Des)Control básico</vt:lpstr>
      <vt:lpstr>Control básico</vt:lpstr>
      <vt:lpstr>Presentación de PowerPoint</vt:lpstr>
      <vt:lpstr>Control básico: Hovering</vt:lpstr>
      <vt:lpstr>Algoritmos gvf</vt:lpstr>
      <vt:lpstr>Implementación del algoritmo</vt:lpstr>
      <vt:lpstr>Implementación del algoritmo: prueba</vt:lpstr>
      <vt:lpstr>Índice</vt:lpstr>
      <vt:lpstr>Algoritmos de coordinación</vt:lpstr>
      <vt:lpstr>Implementación de la coordinación</vt:lpstr>
      <vt:lpstr>Simulación de formaciones: Circulos</vt:lpstr>
      <vt:lpstr>Simulación de formaciones: Circulos</vt:lpstr>
      <vt:lpstr>Simulación de formaciones: Segmentos</vt:lpstr>
      <vt:lpstr>Simulación de formaciones: Segmentos</vt:lpstr>
      <vt:lpstr>Resultados de las formaciones: paparazzi</vt:lpstr>
      <vt:lpstr>Resultados de las formaciones: Bitcraze</vt:lpstr>
      <vt:lpstr>Resultados de las formaciones</vt:lpstr>
      <vt:lpstr>Resultados de las formaciones</vt:lpstr>
      <vt:lpstr>Resultados de las formaciones</vt:lpstr>
      <vt:lpstr>Índice</vt:lpstr>
      <vt:lpstr>Resultados  y Conclusiones</vt:lpstr>
      <vt:lpstr>Resultados  y Conclusiones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 y Coordinacion de Drones Crazyflie</dc:title>
  <dc:creator>Ángel Hurtado</dc:creator>
  <cp:lastModifiedBy>Ángel Hurtado</cp:lastModifiedBy>
  <cp:revision>54</cp:revision>
  <dcterms:created xsi:type="dcterms:W3CDTF">2023-10-02T14:38:13Z</dcterms:created>
  <dcterms:modified xsi:type="dcterms:W3CDTF">2024-06-24T11:04:17Z</dcterms:modified>
  <cp:category>Drones, Robotica, C</cp:category>
</cp:coreProperties>
</file>